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howGuides="1">
      <p:cViewPr>
        <p:scale>
          <a:sx n="103" d="100"/>
          <a:sy n="103" d="100"/>
        </p:scale>
        <p:origin x="1344" y="4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DC5FD-8B1A-874E-EFDB-9540204B5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5794C4-7C89-69B4-F8F9-100997EF5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DAB83-ACA1-074D-869E-136F1E37B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DC03C-45C1-264B-DBFC-443F85A5E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56686-79D1-D807-51C0-60B38ED02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6273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E0943-8E1F-61DA-A3FA-36FC5CDF7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019F3-7F23-9F92-2150-523205474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85C1F-8866-7D22-B8C7-064496480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6EF7C-586B-C147-0069-A2F8C3137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77F82-FE97-51B8-339F-B4DFA94B2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78981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176881-8D32-43CB-77B5-9CEAA19AB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257F59-F518-93D4-DF2F-6B2147B8B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A43EF-73E9-5752-1C80-91CA45EE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C9493-2FBB-BE8C-F56E-75F356DCA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BF7BE-44C3-8EB3-F1F4-F2D7B1B0A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9502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83C5B-C304-135D-B42B-7DBB8B836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D443D-8A18-0709-7421-EA35A2BE4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02F88-3E55-348D-2BEF-7BEB585A2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A38A9-3265-C658-0956-5531EED41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C73BC-7EC9-02D0-6B31-71DF83F4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58154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EBC0A-0975-FEB1-D531-B4094978E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6AA9A-B20B-04E9-0341-A394A7F62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31004-A108-C416-E3B7-9F994DDE2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D8493-25A3-1261-5858-EBEADD3BB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DE1042-66C0-16E2-FF35-3E2361A4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023616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4BCA2-8B93-D013-1C15-92FA05994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05A72-5B17-1AC1-FA5B-7BF2517511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197AB-7B41-7FFD-6745-B5929B167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14F46-634C-D34A-B090-D385EC826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8046F-A5CD-073F-A690-DE5E9C5A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4F296-54E9-8A3C-8B57-B9CB63FAD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21369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92A91-7674-6ADA-02A0-BE8DBB2B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92E1C-4F40-36DE-56C6-08472744E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4ED59A-A658-DB0D-DCEA-467538713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C97F12-1B13-0763-6B29-0F9FB2B72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7F63E0-CED3-624B-106B-CFD31AC0A1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6EB799-FB56-0BED-5C03-0032A91FC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AF1C3F-3149-DB13-23FE-17B8070E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353907-B647-9554-80EB-621679C61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857724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25D5-46FC-BE34-C201-970F5DF1B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C4B922-BAAB-DAB9-1FC8-D93FEA2C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167F5B-1EB4-E247-0A65-275DF4F79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67580-3AA4-9800-8E45-552BDAE1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1795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BB5A54-B276-B7B9-6A4B-5339E1935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DA7DB8-CB5D-0D1A-6341-AEDF9599B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A4CFC-0307-15E2-E88D-CFCCCF24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18149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6AB8E-5A2B-FA55-F9F8-F1366C17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4FB12-5F20-6342-4664-C18A93AA7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66A18-B944-FD77-7A03-5EE557705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0C486-4631-0DA3-791D-C54101A43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26B72-6AED-B108-45A8-DE88BAB37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A3474-5BA5-07D9-0B4F-27F172AD4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725561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B1E8E-4E0C-9D54-766D-3707BB25A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6F318A-3690-89C9-CF2F-73B15C9C72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F17C4-D165-FC5A-F5C1-50CFC9A89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4D109B-7E1D-256C-8633-D42411D8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63D7D-F8EB-CC9E-CDDC-82FD0B0AE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22326-F75E-C3A8-324F-1691EC12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62835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5AAAAE-829F-67B8-51BE-1A5C63577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9AC10-5579-210A-E91B-B32BC53E8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2D94C-8CB8-6591-4CB4-7EE5D4F29A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B57DC-7B45-0143-9CAF-DD8EB10E433E}" type="datetimeFigureOut">
              <a:rPr lang="en-PL" smtClean="0"/>
              <a:t>11/03/2023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FF1C8-C25A-9557-6D57-520CB2B6B1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7928E-76A3-1409-9015-CB6CC8295F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45F214-CDF7-7B4E-963B-46D02CAE528F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012838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581695-8FE3-84B3-7368-D7BC9BD9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Intro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C6A94-CD3D-FF44-2645-7E3DB00D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6422571" cy="5148943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>
                <a:latin typeface="Avenir Black" panose="02000503020000020003" pitchFamily="2" charset="0"/>
              </a:rPr>
              <a:t>World </a:t>
            </a: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Report </a:t>
            </a:r>
            <a:r>
              <a:rPr lang="pl-PL" sz="1800" dirty="0">
                <a:latin typeface="Avenir Light" panose="020B0402020203020204" pitchFamily="34" charset="77"/>
              </a:rPr>
              <a:t>to badanie, które klasyfikuje 153 kraje według tego, jak zadowoleni i szczęśliwi są ich mieszkańcy. Pierwszy raport został wydany w 2012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dirty="0">
                <a:latin typeface="Avenir Light" panose="020B0402020203020204" pitchFamily="34" charset="77"/>
              </a:rPr>
              <a:t>i z wyłączeniem 2014 roku jest realizowany przez wszystkie lata, do 2022 roku. Korzystając z miar ilościowych, raport analizuje sześć cech jakościowych, aby określić, w jaki sposób wpływają one na szczęście ludności danego kraju.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to średnia krajowa odpowiedzi na główne pytanie dotyczące oceny życia, zadane w ankiecie Gallupa (Gallup World </a:t>
            </a:r>
            <a:r>
              <a:rPr lang="pl-PL" sz="1800" dirty="0" err="1">
                <a:latin typeface="Avenir Light" panose="020B0402020203020204" pitchFamily="34" charset="77"/>
              </a:rPr>
              <a:t>Poll</a:t>
            </a:r>
            <a:r>
              <a:rPr lang="pl-PL" sz="1800" dirty="0">
                <a:latin typeface="Avenir Light" panose="020B0402020203020204" pitchFamily="34" charset="77"/>
              </a:rPr>
              <a:t>), na skali 1-10.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jest wyjaśniany następującymi zmiennymi: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PKB na mieszkańca kraju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Oczekiwana długość życia w zdrowiu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Pomoc socjalna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Wolność podejmowania życiowych decyzji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Hojność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Postrzeganie korupcji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Dodatkowo, wskaźnik </a:t>
            </a:r>
            <a:r>
              <a:rPr lang="pl-PL" sz="1800" dirty="0" err="1">
                <a:latin typeface="Avenir Light" panose="020B0402020203020204" pitchFamily="34" charset="77"/>
              </a:rPr>
              <a:t>dystopia</a:t>
            </a:r>
            <a:r>
              <a:rPr lang="pl-PL" sz="1800" dirty="0">
                <a:latin typeface="Avenir Light" panose="020B0402020203020204" pitchFamily="34" charset="77"/>
              </a:rPr>
              <a:t> wyraża teoretyczny naród, dla którego wartości wszystkich sześciu wskaźników są najniższe.</a:t>
            </a:r>
          </a:p>
        </p:txBody>
      </p:sp>
      <p:pic>
        <p:nvPicPr>
          <p:cNvPr id="39" name="Picture 38" descr="A picture containing sky&#10;&#10;Description automatically generated">
            <a:extLst>
              <a:ext uri="{FF2B5EF4-FFF2-40B4-BE49-F238E27FC236}">
                <a16:creationId xmlns:a16="http://schemas.microsoft.com/office/drawing/2014/main" id="{8B024237-FCF7-7880-C351-0ED86A0F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422" y="0"/>
            <a:ext cx="45645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19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581695-8FE3-84B3-7368-D7BC9BD9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Intro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C6A94-CD3D-FF44-2645-7E3DB00D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6422571" cy="5148943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>
                <a:latin typeface="Avenir Black" panose="02000503020000020003" pitchFamily="2" charset="0"/>
              </a:rPr>
              <a:t>World </a:t>
            </a: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Report </a:t>
            </a:r>
            <a:r>
              <a:rPr lang="pl-PL" sz="1800" dirty="0">
                <a:latin typeface="Avenir Light" panose="020B0402020203020204" pitchFamily="34" charset="77"/>
              </a:rPr>
              <a:t>to badanie, które klasyfikuje 153 kraje według tego, jak zadowoleni i szczęśliwi są ich mieszkańcy. Pierwszy raport został wydany w 2012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dirty="0">
                <a:latin typeface="Avenir Light" panose="020B0402020203020204" pitchFamily="34" charset="77"/>
              </a:rPr>
              <a:t>i z wyłączeniem 2014 roku jest realizowany przez wszystkie lata, do 2022 roku. Korzystając z miar ilościowych, raport analizuje sześć cech jakościowych, aby określić, w jaki sposób wpływają one na szczęście ludności danego kraju.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to średnia krajowa odpowiedzi na główne pytanie dotyczące oceny życia, zadane w ankiecie Gallupa (Gallup World </a:t>
            </a:r>
            <a:r>
              <a:rPr lang="pl-PL" sz="1800" dirty="0" err="1">
                <a:latin typeface="Avenir Light" panose="020B0402020203020204" pitchFamily="34" charset="77"/>
              </a:rPr>
              <a:t>Poll</a:t>
            </a:r>
            <a:r>
              <a:rPr lang="pl-PL" sz="1800" dirty="0">
                <a:latin typeface="Avenir Light" panose="020B0402020203020204" pitchFamily="34" charset="77"/>
              </a:rPr>
              <a:t>), na skali 1-10.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jest wyjaśniany następującymi zmiennymi: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PKB na mieszkańca kraju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Oczekiwana długość życia w zdrowiu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Pomoc socjalna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Wolność podejmowania życiowych decyzji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Hojność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Postrzeganie korupcji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Dodatkowo, wskaźnik </a:t>
            </a:r>
            <a:r>
              <a:rPr lang="pl-PL" sz="1800" dirty="0" err="1">
                <a:latin typeface="Avenir Light" panose="020B0402020203020204" pitchFamily="34" charset="77"/>
              </a:rPr>
              <a:t>dystopia</a:t>
            </a:r>
            <a:r>
              <a:rPr lang="pl-PL" sz="1800" dirty="0">
                <a:latin typeface="Avenir Light" panose="020B0402020203020204" pitchFamily="34" charset="77"/>
              </a:rPr>
              <a:t> wyraża teoretyczny naród, dla którego wartości wszystkich sześciu wskaźników są najniższe.</a:t>
            </a:r>
          </a:p>
        </p:txBody>
      </p:sp>
      <p:pic>
        <p:nvPicPr>
          <p:cNvPr id="3" name="Picture 2" descr="A picture containing sky, water, outdoor, yellow&#10;&#10;Description automatically generated">
            <a:extLst>
              <a:ext uri="{FF2B5EF4-FFF2-40B4-BE49-F238E27FC236}">
                <a16:creationId xmlns:a16="http://schemas.microsoft.com/office/drawing/2014/main" id="{790A76AB-E7FD-BC8C-31E0-A5E441203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226" y="0"/>
            <a:ext cx="457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05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581695-8FE3-84B3-7368-D7BC9BD9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Intro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C6A94-CD3D-FF44-2645-7E3DB00D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6422571" cy="5148943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>
                <a:latin typeface="Avenir Black" panose="02000503020000020003" pitchFamily="2" charset="0"/>
              </a:rPr>
              <a:t>World </a:t>
            </a: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Report </a:t>
            </a:r>
            <a:r>
              <a:rPr lang="pl-PL" sz="1800" dirty="0">
                <a:latin typeface="Avenir Light" panose="020B0402020203020204" pitchFamily="34" charset="77"/>
              </a:rPr>
              <a:t>to badanie, które klasyfikuje 153 kraje według tego, jak zadowoleni i szczęśliwi są ich mieszkańcy. Pierwszy raport został wydany w 2012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dirty="0">
                <a:latin typeface="Avenir Light" panose="020B0402020203020204" pitchFamily="34" charset="77"/>
              </a:rPr>
              <a:t>i z wyłączeniem 2014 roku jest realizowany przez wszystkie lata, do 2022 roku. Korzystając z miar ilościowych, raport analizuje sześć cech jakościowych, aby określić, w jaki sposób wpływają one na szczęście ludności danego kraju.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to średnia krajowa odpowiedzi na główne pytanie dotyczące oceny życia, zadane w ankiecie Gallupa (Gallup World </a:t>
            </a:r>
            <a:r>
              <a:rPr lang="pl-PL" sz="1800" dirty="0" err="1">
                <a:latin typeface="Avenir Light" panose="020B0402020203020204" pitchFamily="34" charset="77"/>
              </a:rPr>
              <a:t>Poll</a:t>
            </a:r>
            <a:r>
              <a:rPr lang="pl-PL" sz="1800" dirty="0">
                <a:latin typeface="Avenir Light" panose="020B0402020203020204" pitchFamily="34" charset="77"/>
              </a:rPr>
              <a:t>), na skali 1-10. 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pl-PL" sz="1800" b="1" dirty="0" err="1">
                <a:latin typeface="Avenir Black" panose="02000503020000020003" pitchFamily="2" charset="0"/>
              </a:rPr>
              <a:t>Happiness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b="1" dirty="0" err="1">
                <a:latin typeface="Avenir Black" panose="02000503020000020003" pitchFamily="2" charset="0"/>
              </a:rPr>
              <a:t>Score</a:t>
            </a:r>
            <a:r>
              <a:rPr lang="pl-PL" sz="1800" b="1" dirty="0">
                <a:latin typeface="Avenir Black" panose="02000503020000020003" pitchFamily="2" charset="0"/>
              </a:rPr>
              <a:t> </a:t>
            </a:r>
            <a:r>
              <a:rPr lang="pl-PL" sz="1800" dirty="0">
                <a:latin typeface="Avenir Light" panose="020B0402020203020204" pitchFamily="34" charset="77"/>
              </a:rPr>
              <a:t>jest wyjaśniany następującymi zmiennymi: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PKB na mieszkańca kraju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Oczekiwana długość życia w zdrowiu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Pomoc socjalna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Wolność podejmowania życiowych decyzji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Hojność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Postrzeganie korupcji</a:t>
            </a:r>
          </a:p>
          <a:p>
            <a:pPr algn="just">
              <a:lnSpc>
                <a:spcPct val="12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Dodatkowo, wskaźnik </a:t>
            </a:r>
            <a:r>
              <a:rPr lang="pl-PL" sz="1800" dirty="0" err="1">
                <a:latin typeface="Avenir Light" panose="020B0402020203020204" pitchFamily="34" charset="77"/>
              </a:rPr>
              <a:t>dystopia</a:t>
            </a:r>
            <a:r>
              <a:rPr lang="pl-PL" sz="1800" dirty="0">
                <a:latin typeface="Avenir Light" panose="020B0402020203020204" pitchFamily="34" charset="77"/>
              </a:rPr>
              <a:t> wyraża teoretyczny naród, dla którego wartości wszystkich sześciu wskaźników są najniższe.</a:t>
            </a:r>
          </a:p>
        </p:txBody>
      </p:sp>
      <p:pic>
        <p:nvPicPr>
          <p:cNvPr id="4" name="Picture 3" descr="A picture containing sky, outdoor, blue&#10;&#10;Description automatically generated">
            <a:extLst>
              <a:ext uri="{FF2B5EF4-FFF2-40B4-BE49-F238E27FC236}">
                <a16:creationId xmlns:a16="http://schemas.microsoft.com/office/drawing/2014/main" id="{B0D86B3E-ADE3-DF27-2783-875B3B23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05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581695-8FE3-84B3-7368-D7BC9BD9F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613400" cy="1325563"/>
          </a:xfrm>
        </p:spPr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Wpływ COVID-19 na wskaźnik szczęścia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C6A94-CD3D-FF44-2645-7E3DB00D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5473701" cy="514894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70000"/>
              </a:lnSpc>
              <a:buNone/>
            </a:pPr>
            <a:r>
              <a:rPr lang="pl-PL" sz="1200" dirty="0">
                <a:latin typeface="Avenir Light" panose="020B0402020203020204" pitchFamily="34" charset="77"/>
              </a:rPr>
              <a:t>Mimo pandemii i liczby śmiertelnych ofiar, społecznej izolacji (</a:t>
            </a:r>
            <a:r>
              <a:rPr lang="pl-PL" sz="1200" dirty="0" err="1">
                <a:latin typeface="Avenir Light" panose="020B0402020203020204" pitchFamily="34" charset="77"/>
              </a:rPr>
              <a:t>lockdown</a:t>
            </a:r>
            <a:r>
              <a:rPr lang="pl-PL" sz="1200" dirty="0">
                <a:latin typeface="Avenir Light" panose="020B0402020203020204" pitchFamily="34" charset="77"/>
              </a:rPr>
              <a:t>), utraty pracy, a także wielu innych konsekwencji jakie ze sobą przyniosła, analiza rankingów i wysokości wskaźnika </a:t>
            </a:r>
            <a:r>
              <a:rPr lang="pl-PL" sz="1200" dirty="0" err="1">
                <a:latin typeface="Avenir Light" panose="020B0402020203020204" pitchFamily="34" charset="77"/>
              </a:rPr>
              <a:t>Happiness</a:t>
            </a:r>
            <a:r>
              <a:rPr lang="pl-PL" sz="1200" dirty="0">
                <a:latin typeface="Avenir Light" panose="020B0402020203020204" pitchFamily="34" charset="77"/>
              </a:rPr>
              <a:t> </a:t>
            </a:r>
            <a:r>
              <a:rPr lang="pl-PL" sz="1200" dirty="0" err="1">
                <a:latin typeface="Avenir Light" panose="020B0402020203020204" pitchFamily="34" charset="77"/>
              </a:rPr>
              <a:t>score</a:t>
            </a:r>
            <a:r>
              <a:rPr lang="pl-PL" sz="1200" dirty="0">
                <a:latin typeface="Avenir Light" panose="020B0402020203020204" pitchFamily="34" charset="77"/>
              </a:rPr>
              <a:t> z 2022 roku wykazują </a:t>
            </a:r>
            <a:r>
              <a:rPr lang="pl-PL" sz="1200" b="1" dirty="0">
                <a:latin typeface="Avenir Black" panose="02000503020000020003" pitchFamily="2" charset="0"/>
              </a:rPr>
              <a:t>niewielką różnicę  </a:t>
            </a:r>
            <a:r>
              <a:rPr lang="pl-PL" sz="1200" dirty="0">
                <a:latin typeface="Avenir Light" panose="020B0402020203020204" pitchFamily="34" charset="77"/>
              </a:rPr>
              <a:t>w porównaniu z latami 2020 i 2021, co może wskazywać, że epidemia miała </a:t>
            </a:r>
            <a:r>
              <a:rPr lang="pl-PL" sz="1200" b="1" dirty="0">
                <a:latin typeface="Avenir Black" panose="02000503020000020003" pitchFamily="2" charset="0"/>
              </a:rPr>
              <a:t>niewielki wpływ </a:t>
            </a:r>
            <a:r>
              <a:rPr lang="pl-PL" sz="1200" dirty="0">
                <a:latin typeface="Avenir Light" panose="020B0402020203020204" pitchFamily="34" charset="77"/>
              </a:rPr>
              <a:t>na wskaźnik szczęścia dla wszystkich krajów.</a:t>
            </a:r>
          </a:p>
          <a:p>
            <a:pPr marL="0" indent="0" algn="just">
              <a:lnSpc>
                <a:spcPct val="170000"/>
              </a:lnSpc>
              <a:buNone/>
            </a:pPr>
            <a:r>
              <a:rPr lang="pl-PL" sz="1200" dirty="0">
                <a:latin typeface="Avenir Light" panose="020B0402020203020204" pitchFamily="34" charset="77"/>
              </a:rPr>
              <a:t>[Analiza w SQL in </a:t>
            </a:r>
            <a:r>
              <a:rPr lang="pl-PL" sz="1200" dirty="0" err="1">
                <a:latin typeface="Avenir Light" panose="020B0402020203020204" pitchFamily="34" charset="77"/>
              </a:rPr>
              <a:t>progress</a:t>
            </a:r>
            <a:r>
              <a:rPr lang="pl-PL" sz="1200" dirty="0">
                <a:latin typeface="Avenir Light" panose="020B0402020203020204" pitchFamily="34" charset="77"/>
              </a:rPr>
              <a:t>…dołączę jakąś tabelę/wykres]</a:t>
            </a:r>
          </a:p>
        </p:txBody>
      </p:sp>
      <p:pic>
        <p:nvPicPr>
          <p:cNvPr id="3" name="Picture 2" descr="A picture containing indoor, yellow, ball&#10;&#10;Description automatically generated">
            <a:extLst>
              <a:ext uri="{FF2B5EF4-FFF2-40B4-BE49-F238E27FC236}">
                <a16:creationId xmlns:a16="http://schemas.microsoft.com/office/drawing/2014/main" id="{A0048232-0D13-A900-989A-35B762523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4" r="38001"/>
          <a:stretch/>
        </p:blipFill>
        <p:spPr>
          <a:xfrm>
            <a:off x="6578600" y="0"/>
            <a:ext cx="561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9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6906AFDE-B232-78D4-7E77-474D70EAD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5800" cy="1325563"/>
          </a:xfrm>
        </p:spPr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*Badanie korelacji (opcjonalnie)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A51DB489-E584-4F9F-3BB4-DAAEBCF8F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4305301" cy="5148943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Analiza przeprowadzona w </a:t>
            </a:r>
            <a:r>
              <a:rPr lang="pl-PL" sz="1800" dirty="0" err="1">
                <a:latin typeface="Avenir Light" panose="020B0402020203020204" pitchFamily="34" charset="77"/>
              </a:rPr>
              <a:t>Python</a:t>
            </a:r>
            <a:r>
              <a:rPr lang="pl-PL" sz="1800" dirty="0">
                <a:latin typeface="Avenir Light" panose="020B0402020203020204" pitchFamily="34" charset="77"/>
              </a:rPr>
              <a:t>..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Badanie korelacji pomiędzy poszczególnymi wskaźnikami dla lat 2020 i 2021.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Najsilniejszy związek występuje pomiędzy PKB na mieszkańca kraju, oczekiwana długość życia w zdrowiu, pomoc socjalna.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Wnioski: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dirty="0">
                <a:latin typeface="Avenir Light" panose="020B0402020203020204" pitchFamily="34" charset="77"/>
              </a:rPr>
              <a:t>- PKB określa wsparcie społeczne i średnią długość życia w zdrowiu, </a:t>
            </a:r>
            <a:br>
              <a:rPr lang="pl-PL" sz="1800" dirty="0">
                <a:latin typeface="Avenir Light" panose="020B0402020203020204" pitchFamily="34" charset="77"/>
              </a:rPr>
            </a:br>
            <a:r>
              <a:rPr lang="pl-PL" sz="1800" dirty="0">
                <a:latin typeface="Avenir Light" panose="020B0402020203020204" pitchFamily="34" charset="77"/>
              </a:rPr>
              <a:t>- Wsparcie społeczne ma bezpośredni wpływ na długość naszego życia,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- Postrzeganie korupcji ma negatywny (ujemny?) wpływ na wszystkie inne kategorie.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pl-PL" sz="1800" dirty="0">
                <a:latin typeface="Avenir Light" panose="020B0402020203020204" pitchFamily="34" charset="77"/>
              </a:rPr>
              <a:t>[chcę jeszcze z tym pokombinować w Tableau. Póki co to analiza w </a:t>
            </a:r>
            <a:r>
              <a:rPr lang="pl-PL" sz="1800" dirty="0" err="1">
                <a:latin typeface="Avenir Light" panose="020B0402020203020204" pitchFamily="34" charset="77"/>
              </a:rPr>
              <a:t>Python</a:t>
            </a:r>
            <a:r>
              <a:rPr lang="pl-PL" sz="1800" dirty="0">
                <a:latin typeface="Avenir Light" panose="020B0402020203020204" pitchFamily="34" charset="77"/>
              </a:rPr>
              <a:t>, ale na podstawie </a:t>
            </a:r>
            <a:r>
              <a:rPr lang="pl-PL" sz="1800" dirty="0" err="1">
                <a:latin typeface="Avenir Light" panose="020B0402020203020204" pitchFamily="34" charset="77"/>
              </a:rPr>
              <a:t>czyjegośc</a:t>
            </a:r>
            <a:r>
              <a:rPr lang="pl-PL" sz="1800" dirty="0">
                <a:latin typeface="Avenir Light" panose="020B0402020203020204" pitchFamily="34" charset="77"/>
              </a:rPr>
              <a:t> kodu. Chcę jeszcze zbadać siłę tych związków (czy istotne statystycznie))</a:t>
            </a:r>
          </a:p>
          <a:p>
            <a:pPr marL="0" indent="0">
              <a:lnSpc>
                <a:spcPct val="170000"/>
              </a:lnSpc>
              <a:buNone/>
            </a:pPr>
            <a:endParaRPr lang="pl-PL" sz="1800" dirty="0">
              <a:latin typeface="Avenir Light" panose="020B0402020203020204" pitchFamily="34" charset="7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2720F68-A3E5-E57E-1806-A74FED0F5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170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7581695-8FE3-84B3-7368-D7BC9BD9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L" sz="2800" b="1" dirty="0">
                <a:latin typeface="Avenir Book" panose="02000503020000020003" pitchFamily="2" charset="0"/>
              </a:rPr>
              <a:t>Wnioski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4C6A94-CD3D-FF44-2645-7E3DB00D5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6914"/>
            <a:ext cx="6422571" cy="5148943"/>
          </a:xfrm>
        </p:spPr>
        <p:txBody>
          <a:bodyPr>
            <a:normAutofit fontScale="92500"/>
          </a:bodyPr>
          <a:lstStyle/>
          <a:p>
            <a:pPr algn="just">
              <a:lnSpc>
                <a:spcPct val="17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Finlandia utrzymuje najwyższy poziom wskaźnika </a:t>
            </a:r>
            <a:r>
              <a:rPr lang="pl-PL" sz="1800" dirty="0" err="1">
                <a:latin typeface="Avenir Light" panose="020B0402020203020204" pitchFamily="34" charset="77"/>
              </a:rPr>
              <a:t>Happiness</a:t>
            </a:r>
            <a:r>
              <a:rPr lang="pl-PL" sz="1800" dirty="0">
                <a:latin typeface="Avenir Light" panose="020B0402020203020204" pitchFamily="34" charset="77"/>
              </a:rPr>
              <a:t> </a:t>
            </a:r>
            <a:r>
              <a:rPr lang="pl-PL" sz="1800" dirty="0" err="1">
                <a:latin typeface="Avenir Light" panose="020B0402020203020204" pitchFamily="34" charset="77"/>
              </a:rPr>
              <a:t>Score</a:t>
            </a:r>
            <a:r>
              <a:rPr lang="pl-PL" sz="1800" dirty="0">
                <a:latin typeface="Avenir Light" panose="020B0402020203020204" pitchFamily="34" charset="77"/>
              </a:rPr>
              <a:t> podczas gdy Afganistan jest krajem o najniższym poziomie wskaźnika szczęścia. </a:t>
            </a:r>
          </a:p>
          <a:p>
            <a:pPr algn="just">
              <a:lnSpc>
                <a:spcPct val="17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Region świata najbardziej atrakcyjny jako miejsce do życia…</a:t>
            </a:r>
          </a:p>
          <a:p>
            <a:pPr algn="just">
              <a:lnSpc>
                <a:spcPct val="17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Region świata najmniej atrakcyjny jako potencjalne miejsce do zamieszkania…</a:t>
            </a:r>
          </a:p>
          <a:p>
            <a:pPr algn="just">
              <a:lnSpc>
                <a:spcPct val="17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Załóżmy, że kraj chce podwyższyć swoje miejsce w rankingu. W tej sytuacji powinien przede wszystkim zredukować korupcję oraz zapewnić pomoc społeczną na wysokim poziomie (?).</a:t>
            </a:r>
          </a:p>
          <a:p>
            <a:pPr algn="just">
              <a:lnSpc>
                <a:spcPct val="170000"/>
              </a:lnSpc>
              <a:buClr>
                <a:schemeClr val="accent4"/>
              </a:buClr>
              <a:buFont typeface="Courier New" panose="02070309020205020404" pitchFamily="49" charset="0"/>
              <a:buChar char="o"/>
            </a:pPr>
            <a:r>
              <a:rPr lang="pl-PL" sz="1800" dirty="0">
                <a:latin typeface="Avenir Light" panose="020B0402020203020204" pitchFamily="34" charset="77"/>
              </a:rPr>
              <a:t>POLSKA</a:t>
            </a:r>
          </a:p>
        </p:txBody>
      </p:sp>
      <p:pic>
        <p:nvPicPr>
          <p:cNvPr id="4" name="Picture 3" descr="A picture containing sky, outdoor, blue&#10;&#10;Description automatically generated">
            <a:extLst>
              <a:ext uri="{FF2B5EF4-FFF2-40B4-BE49-F238E27FC236}">
                <a16:creationId xmlns:a16="http://schemas.microsoft.com/office/drawing/2014/main" id="{B0D86B3E-ADE3-DF27-2783-875B3B238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74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</TotalTime>
  <Words>675</Words>
  <Application>Microsoft Macintosh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Avenir Black</vt:lpstr>
      <vt:lpstr>Avenir Book</vt:lpstr>
      <vt:lpstr>Avenir Light</vt:lpstr>
      <vt:lpstr>Calibri</vt:lpstr>
      <vt:lpstr>Calibri Light</vt:lpstr>
      <vt:lpstr>Courier New</vt:lpstr>
      <vt:lpstr>Office Theme</vt:lpstr>
      <vt:lpstr>Intro</vt:lpstr>
      <vt:lpstr>Intro</vt:lpstr>
      <vt:lpstr>Intro</vt:lpstr>
      <vt:lpstr>Wpływ COVID-19 na wskaźnik szczęścia</vt:lpstr>
      <vt:lpstr>*Badanie korelacji (opcjonalnie)</vt:lpstr>
      <vt:lpstr>Wnioski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</dc:title>
  <dc:creator>Maria Żarnecka-Sitek</dc:creator>
  <cp:lastModifiedBy>Maria Żarnecka-Sitek</cp:lastModifiedBy>
  <cp:revision>1</cp:revision>
  <dcterms:created xsi:type="dcterms:W3CDTF">2023-03-11T21:04:38Z</dcterms:created>
  <dcterms:modified xsi:type="dcterms:W3CDTF">2023-03-11T23:07:35Z</dcterms:modified>
</cp:coreProperties>
</file>

<file path=docProps/thumbnail.jpeg>
</file>